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BF28-A9F6-4510-8690-9C4196018A47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83E7-34FA-454C-8901-386E5EDD4FC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A Varázsfuvola - Csongor és Tünde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2357430"/>
            <a:ext cx="9144000" cy="450057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050" name="Picture 2" descr="C:\Users\user\Downloads\szynházi szarok\200px-Zauberflöte-Theaterzettel1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2714644" cy="4286280"/>
          </a:xfrm>
          <a:prstGeom prst="rect">
            <a:avLst/>
          </a:prstGeom>
          <a:noFill/>
        </p:spPr>
      </p:pic>
      <p:pic>
        <p:nvPicPr>
          <p:cNvPr id="2051" name="Picture 3" descr="C:\Users\user\Downloads\szynházi szarok\160px-Csongoréstün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357430"/>
            <a:ext cx="2714644" cy="42862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hu-HU" b="1" i="1" dirty="0">
                <a:solidFill>
                  <a:schemeClr val="bg1"/>
                </a:solidFill>
              </a:rPr>
              <a:t>A varázsfuvola</a:t>
            </a:r>
            <a:r>
              <a:rPr lang="hu-HU" dirty="0">
                <a:solidFill>
                  <a:schemeClr val="bg1"/>
                </a:solidFill>
              </a:rPr>
              <a:t> </a:t>
            </a:r>
            <a:r>
              <a:rPr lang="hu-HU" i="1" dirty="0">
                <a:solidFill>
                  <a:schemeClr val="bg1"/>
                </a:solidFill>
              </a:rPr>
              <a:t>(Die </a:t>
            </a:r>
            <a:r>
              <a:rPr lang="hu-HU" i="1" dirty="0" err="1">
                <a:solidFill>
                  <a:schemeClr val="bg1"/>
                </a:solidFill>
              </a:rPr>
              <a:t>Zauberflöte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r>
              <a:rPr lang="hu-HU" dirty="0">
                <a:solidFill>
                  <a:schemeClr val="bg1"/>
                </a:solidFill>
              </a:rPr>
              <a:t> </a:t>
            </a:r>
            <a:r>
              <a:rPr lang="hu-HU" dirty="0" err="1">
                <a:solidFill>
                  <a:schemeClr val="bg1"/>
                </a:solidFill>
              </a:rPr>
              <a:t>kétfelvonásos</a:t>
            </a:r>
            <a:r>
              <a:rPr lang="hu-HU" dirty="0">
                <a:solidFill>
                  <a:schemeClr val="bg1"/>
                </a:solidFill>
              </a:rPr>
              <a:t> német </a:t>
            </a:r>
            <a:r>
              <a:rPr lang="hu-HU" dirty="0" smtClean="0">
                <a:solidFill>
                  <a:schemeClr val="bg1"/>
                </a:solidFill>
              </a:rPr>
              <a:t>opera.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A mű valójában egyszerre</a:t>
            </a:r>
            <a:r>
              <a:rPr lang="hu-HU" dirty="0">
                <a:solidFill>
                  <a:schemeClr val="bg1"/>
                </a:solidFill>
              </a:rPr>
              <a:t> </a:t>
            </a:r>
            <a:r>
              <a:rPr lang="hu-HU" dirty="0" smtClean="0">
                <a:solidFill>
                  <a:schemeClr val="bg1"/>
                </a:solidFill>
              </a:rPr>
              <a:t>nagyopera, vígopera és daljáték.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A Varázsfuvola Mozart egyik leggyakrabban előadott műve, egyúttal az egyik legösszetettebb is – utalásrendszere a legalapvetőbb </a:t>
            </a:r>
            <a:r>
              <a:rPr lang="hu-HU" dirty="0" smtClean="0">
                <a:solidFill>
                  <a:schemeClr val="bg1"/>
                </a:solidFill>
              </a:rPr>
              <a:t>szimbólumokat </a:t>
            </a:r>
            <a:r>
              <a:rPr lang="hu-HU" dirty="0">
                <a:solidFill>
                  <a:schemeClr val="bg1"/>
                </a:solidFill>
              </a:rPr>
              <a:t>vonultatja </a:t>
            </a:r>
            <a:r>
              <a:rPr lang="hu-HU" dirty="0" smtClean="0">
                <a:solidFill>
                  <a:schemeClr val="bg1"/>
                </a:solidFill>
              </a:rPr>
              <a:t>fel.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Mozart utolsó operája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Autofit/>
          </a:bodyPr>
          <a:lstStyle/>
          <a:p>
            <a:r>
              <a:rPr lang="hu-HU" sz="3200" i="1" dirty="0" smtClean="0">
                <a:solidFill>
                  <a:schemeClr val="bg1"/>
                </a:solidFill>
              </a:rPr>
              <a:t>„A varázsfuvola olyan, mint egy tükör: aki belenéz, saját magát látja, és megtalálja benne, akármit is keres.”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Mozart csodálatos zenéje és Schikaneder az éterit az ellenállhatatlanul mulatságossal vegyítő története a felnőtté válásról valóban minden életszakaszban hordoz számunkra mondanivalót. Mindegy, hogy fiatal szerelmesként, szülőként, vagy bölcs idős emberként találkozunk újra a művel, mindig magával ragad.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 </a:t>
            </a:r>
            <a:r>
              <a:rPr lang="hu-HU" b="1" dirty="0">
                <a:solidFill>
                  <a:schemeClr val="bg1"/>
                </a:solidFill>
              </a:rPr>
              <a:t>Csongor és Tünde</a:t>
            </a:r>
            <a:r>
              <a:rPr lang="hu-HU" dirty="0">
                <a:solidFill>
                  <a:schemeClr val="bg1"/>
                </a:solidFill>
              </a:rPr>
              <a:t> Vörösmarty Mihály 1830-ban írott drámai költeménye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r>
              <a:rPr lang="hu-HU" dirty="0"/>
              <a:t> </a:t>
            </a:r>
            <a:r>
              <a:rPr lang="hu-HU" dirty="0" smtClean="0">
                <a:solidFill>
                  <a:prstClr val="white"/>
                </a:solidFill>
                <a:latin typeface="Helvetica Neue"/>
                <a:cs typeface="Helvetica Neue"/>
              </a:rPr>
              <a:t>Vörösmarty világhírű művét eredetileg színpadra szánta.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>
                <a:solidFill>
                  <a:schemeClr val="bg1"/>
                </a:solidFill>
              </a:rPr>
              <a:t>költő maga "színjátéknak" nevezte művét</a:t>
            </a:r>
            <a:r>
              <a:rPr lang="hu-HU" dirty="0" smtClean="0">
                <a:solidFill>
                  <a:schemeClr val="bg1"/>
                </a:solidFill>
              </a:rPr>
              <a:t>,</a:t>
            </a:r>
            <a:r>
              <a:rPr lang="hu-HU" dirty="0">
                <a:solidFill>
                  <a:schemeClr val="bg1"/>
                </a:solidFill>
              </a:rPr>
              <a:t> azonban a darab sokban eltér attól a fajta felfogástól, amit az 1820-as években drámának tekintettek. 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műnek két szintje </a:t>
            </a:r>
            <a:r>
              <a:rPr lang="hu-HU" dirty="0" smtClean="0">
                <a:solidFill>
                  <a:schemeClr val="bg1"/>
                </a:solidFill>
              </a:rPr>
              <a:t>van.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Első </a:t>
            </a:r>
            <a:r>
              <a:rPr lang="hu-HU" dirty="0" smtClean="0">
                <a:solidFill>
                  <a:schemeClr val="bg1"/>
                </a:solidFill>
              </a:rPr>
              <a:t>a mese szintje, a második a filozofikus gondolatok </a:t>
            </a:r>
            <a:r>
              <a:rPr lang="hu-HU" dirty="0" smtClean="0">
                <a:solidFill>
                  <a:schemeClr val="bg1"/>
                </a:solidFill>
              </a:rPr>
              <a:t>szintje.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Ezen </a:t>
            </a:r>
            <a:r>
              <a:rPr lang="hu-HU" dirty="0" smtClean="0">
                <a:solidFill>
                  <a:schemeClr val="bg1"/>
                </a:solidFill>
              </a:rPr>
              <a:t>kívül két világszint is szerepel benne, a földi világ, a realitás tere (Csongor, Balga, Ilma, három vándor), valamint az égi világ, az ideák világa (Tünde, Mirigy, három </a:t>
            </a:r>
            <a:r>
              <a:rPr lang="hu-HU" dirty="0" err="1" smtClean="0">
                <a:solidFill>
                  <a:schemeClr val="bg1"/>
                </a:solidFill>
              </a:rPr>
              <a:t>ördögfi</a:t>
            </a:r>
            <a:r>
              <a:rPr lang="hu-HU" dirty="0" smtClean="0">
                <a:solidFill>
                  <a:schemeClr val="bg1"/>
                </a:solidFill>
              </a:rPr>
              <a:t>).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1"/>
                </a:solidFill>
              </a:rPr>
              <a:t>Köszönjük a figyelmet!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Készítette: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 Csonka </a:t>
            </a:r>
            <a:r>
              <a:rPr lang="hu-HU" dirty="0" err="1" smtClean="0">
                <a:solidFill>
                  <a:schemeClr val="bg1"/>
                </a:solidFill>
              </a:rPr>
              <a:t>néééégy</a:t>
            </a:r>
            <a:r>
              <a:rPr lang="hu-HU" dirty="0" smtClean="0">
                <a:solidFill>
                  <a:schemeClr val="bg1"/>
                </a:solidFill>
              </a:rPr>
              <a:t>(es)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rgbClr val="00B050"/>
                </a:solidFill>
              </a:rPr>
              <a:t>csapata.</a:t>
            </a:r>
            <a:endParaRPr lang="hu-H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39</Words>
  <Application>Microsoft Office PowerPoint</Application>
  <PresentationFormat>Diavetítés a képernyőre (4:3 oldalarány)</PresentationFormat>
  <Paragraphs>7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A Varázsfuvola - Csongor és Tünde</vt:lpstr>
      <vt:lpstr>2. dia</vt:lpstr>
      <vt:lpstr>„A varázsfuvola olyan, mint egy tükör: aki belenéz, saját magát látja, és megtalálja benne, akármit is keres.”</vt:lpstr>
      <vt:lpstr>4. dia</vt:lpstr>
      <vt:lpstr>5. dia</vt:lpstr>
      <vt:lpstr>6. dia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16</cp:revision>
  <dcterms:created xsi:type="dcterms:W3CDTF">2016-04-16T16:30:35Z</dcterms:created>
  <dcterms:modified xsi:type="dcterms:W3CDTF">2016-04-20T18:50:48Z</dcterms:modified>
</cp:coreProperties>
</file>